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2" r:id="rId5"/>
    <p:sldId id="264" r:id="rId6"/>
    <p:sldId id="278" r:id="rId7"/>
    <p:sldId id="276" r:id="rId8"/>
    <p:sldId id="277" r:id="rId9"/>
    <p:sldId id="273" r:id="rId10"/>
    <p:sldId id="275" r:id="rId11"/>
  </p:sldIdLst>
  <p:sldSz cx="18288000" cy="10287000"/>
  <p:notesSz cx="6858000" cy="9144000"/>
  <p:embeddedFontLst>
    <p:embeddedFont>
      <p:font typeface="Aptos Narrow" panose="020B0004020202020204" pitchFamily="34" charset="0"/>
      <p:regular r:id="rId12"/>
      <p:bold r:id="rId13"/>
      <p:italic r:id="rId14"/>
      <p:boldItalic r:id="rId15"/>
    </p:embeddedFont>
    <p:embeddedFont>
      <p:font typeface="Grotesque" panose="020B0504020202020204" pitchFamily="34" charset="0"/>
      <p:regular r:id="rId16"/>
      <p:bold r:id="rId17"/>
    </p:embeddedFont>
    <p:embeddedFont>
      <p:font typeface="Norwes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622" autoAdjust="0"/>
  </p:normalViewPr>
  <p:slideViewPr>
    <p:cSldViewPr>
      <p:cViewPr>
        <p:scale>
          <a:sx n="66" d="100"/>
          <a:sy n="66" d="100"/>
        </p:scale>
        <p:origin x="3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4500599"/>
            <a:ext cx="14365227" cy="143652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151"/>
            </a:solidFill>
          </p:spPr>
          <p:txBody>
            <a:bodyPr/>
            <a:lstStyle/>
            <a:p>
              <a:endParaRPr lang="en-US"/>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16326614" y="-629004"/>
            <a:ext cx="2443071" cy="24430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151"/>
            </a:solidFill>
          </p:spPr>
          <p:txBody>
            <a:bodyPr/>
            <a:lstStyle/>
            <a:p>
              <a:endParaRPr lang="en-US"/>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8" name="Group 8"/>
          <p:cNvGrpSpPr/>
          <p:nvPr/>
        </p:nvGrpSpPr>
        <p:grpSpPr>
          <a:xfrm>
            <a:off x="5425112" y="9297105"/>
            <a:ext cx="797875" cy="7978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7151"/>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11" name="Freeform 11"/>
          <p:cNvSpPr/>
          <p:nvPr/>
        </p:nvSpPr>
        <p:spPr>
          <a:xfrm>
            <a:off x="9334182" y="1732251"/>
            <a:ext cx="7528354" cy="6954317"/>
          </a:xfrm>
          <a:custGeom>
            <a:avLst/>
            <a:gdLst/>
            <a:ahLst/>
            <a:cxnLst/>
            <a:rect l="l" t="t" r="r" b="b"/>
            <a:pathLst>
              <a:path w="7528354" h="6954317">
                <a:moveTo>
                  <a:pt x="0" y="0"/>
                </a:moveTo>
                <a:lnTo>
                  <a:pt x="7528353" y="0"/>
                </a:lnTo>
                <a:lnTo>
                  <a:pt x="7528353" y="6954316"/>
                </a:lnTo>
                <a:lnTo>
                  <a:pt x="0" y="69543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706224" y="6669878"/>
            <a:ext cx="7437776" cy="2478993"/>
            <a:chOff x="0" y="0"/>
            <a:chExt cx="1827087" cy="181897"/>
          </a:xfrm>
        </p:grpSpPr>
        <p:sp>
          <p:nvSpPr>
            <p:cNvPr id="13" name="Freeform 13"/>
            <p:cNvSpPr/>
            <p:nvPr/>
          </p:nvSpPr>
          <p:spPr>
            <a:xfrm>
              <a:off x="0" y="0"/>
              <a:ext cx="1827087" cy="181897"/>
            </a:xfrm>
            <a:custGeom>
              <a:avLst/>
              <a:gdLst/>
              <a:ahLst/>
              <a:cxnLst/>
              <a:rect l="l" t="t" r="r" b="b"/>
              <a:pathLst>
                <a:path w="1827087" h="181897">
                  <a:moveTo>
                    <a:pt x="0" y="0"/>
                  </a:moveTo>
                  <a:lnTo>
                    <a:pt x="1827087" y="0"/>
                  </a:lnTo>
                  <a:lnTo>
                    <a:pt x="1827087" y="181897"/>
                  </a:lnTo>
                  <a:lnTo>
                    <a:pt x="0" y="181897"/>
                  </a:lnTo>
                  <a:close/>
                </a:path>
              </a:pathLst>
            </a:custGeom>
            <a:solidFill>
              <a:srgbClr val="3B8B69"/>
            </a:solidFill>
          </p:spPr>
          <p:txBody>
            <a:bodyPr/>
            <a:lstStyle/>
            <a:p>
              <a:endParaRPr lang="en-US" dirty="0"/>
            </a:p>
          </p:txBody>
        </p:sp>
        <p:sp>
          <p:nvSpPr>
            <p:cNvPr id="14" name="TextBox 14"/>
            <p:cNvSpPr txBox="1"/>
            <p:nvPr/>
          </p:nvSpPr>
          <p:spPr>
            <a:xfrm>
              <a:off x="0" y="-38100"/>
              <a:ext cx="1827087" cy="219997"/>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2700000">
            <a:off x="5724267" y="9611764"/>
            <a:ext cx="199562" cy="199562"/>
          </a:xfrm>
          <a:custGeom>
            <a:avLst/>
            <a:gdLst/>
            <a:ahLst/>
            <a:cxnLst/>
            <a:rect l="l" t="t" r="r" b="b"/>
            <a:pathLst>
              <a:path w="199562" h="199562">
                <a:moveTo>
                  <a:pt x="0" y="0"/>
                </a:moveTo>
                <a:lnTo>
                  <a:pt x="199561" y="0"/>
                </a:lnTo>
                <a:lnTo>
                  <a:pt x="199561" y="199562"/>
                </a:lnTo>
                <a:lnTo>
                  <a:pt x="0" y="1995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706224" y="2820266"/>
            <a:ext cx="7627958" cy="3560257"/>
          </a:xfrm>
          <a:prstGeom prst="rect">
            <a:avLst/>
          </a:prstGeom>
        </p:spPr>
        <p:txBody>
          <a:bodyPr lIns="0" tIns="0" rIns="0" bIns="0" rtlCol="0" anchor="t">
            <a:spAutoFit/>
          </a:bodyPr>
          <a:lstStyle/>
          <a:p>
            <a:pPr algn="l">
              <a:lnSpc>
                <a:spcPts val="13974"/>
              </a:lnSpc>
            </a:pPr>
            <a:r>
              <a:rPr lang="en-US" sz="11842" dirty="0">
                <a:solidFill>
                  <a:srgbClr val="F6F6E9"/>
                </a:solidFill>
                <a:latin typeface="Norwester"/>
                <a:ea typeface="Norwester"/>
                <a:cs typeface="Norwester"/>
                <a:sym typeface="Norwester"/>
              </a:rPr>
              <a:t>STATICS FOR COMPUTING</a:t>
            </a:r>
          </a:p>
        </p:txBody>
      </p:sp>
      <p:sp>
        <p:nvSpPr>
          <p:cNvPr id="17" name="TextBox 17"/>
          <p:cNvSpPr txBox="1"/>
          <p:nvPr/>
        </p:nvSpPr>
        <p:spPr>
          <a:xfrm>
            <a:off x="1868957" y="6698365"/>
            <a:ext cx="7627958" cy="2872068"/>
          </a:xfrm>
          <a:prstGeom prst="rect">
            <a:avLst/>
          </a:prstGeom>
        </p:spPr>
        <p:txBody>
          <a:bodyPr wrap="square" lIns="0" tIns="0" rIns="0" bIns="0" rtlCol="0" anchor="t">
            <a:spAutoFit/>
          </a:bodyPr>
          <a:lstStyle/>
          <a:p>
            <a:pPr algn="l">
              <a:lnSpc>
                <a:spcPts val="3772"/>
              </a:lnSpc>
            </a:pPr>
            <a:r>
              <a:rPr lang="en-US" sz="2400" dirty="0" err="1">
                <a:solidFill>
                  <a:srgbClr val="F6F6E9"/>
                </a:solidFill>
                <a:latin typeface="Arial" panose="020B0604020202020204" pitchFamily="34" charset="0"/>
                <a:ea typeface="Telegraf"/>
                <a:cs typeface="Arial" panose="020B0604020202020204" pitchFamily="34" charset="0"/>
                <a:sym typeface="Telegraf"/>
              </a:rPr>
              <a:t>S.A.J.N.N.Samaranayake</a:t>
            </a:r>
            <a:r>
              <a:rPr lang="en-US" sz="2400" dirty="0">
                <a:solidFill>
                  <a:srgbClr val="F6F6E9"/>
                </a:solidFill>
                <a:latin typeface="Arial" panose="020B0604020202020204" pitchFamily="34" charset="0"/>
                <a:ea typeface="Telegraf"/>
                <a:cs typeface="Arial" panose="020B0604020202020204" pitchFamily="34" charset="0"/>
                <a:sym typeface="Telegraf"/>
              </a:rPr>
              <a:t> – COHNDSE23.2F-004</a:t>
            </a:r>
          </a:p>
          <a:p>
            <a:pPr>
              <a:lnSpc>
                <a:spcPts val="3772"/>
              </a:lnSpc>
            </a:pPr>
            <a:r>
              <a:rPr lang="en-US" sz="2400" dirty="0" err="1">
                <a:solidFill>
                  <a:srgbClr val="F6F6E9"/>
                </a:solidFill>
                <a:latin typeface="Arial" panose="020B0604020202020204" pitchFamily="34" charset="0"/>
                <a:ea typeface="Telegraf"/>
                <a:cs typeface="Arial" panose="020B0604020202020204" pitchFamily="34" charset="0"/>
                <a:sym typeface="Telegraf"/>
              </a:rPr>
              <a:t>H.D.R.Soysa</a:t>
            </a:r>
            <a:r>
              <a:rPr lang="en-US" sz="2400" dirty="0">
                <a:solidFill>
                  <a:srgbClr val="F6F6E9"/>
                </a:solidFill>
                <a:latin typeface="Arial" panose="020B0604020202020204" pitchFamily="34" charset="0"/>
                <a:ea typeface="Telegraf"/>
                <a:cs typeface="Arial" panose="020B0604020202020204" pitchFamily="34" charset="0"/>
                <a:sym typeface="Telegraf"/>
              </a:rPr>
              <a:t> - COHNDSE23.2F-029</a:t>
            </a:r>
          </a:p>
          <a:p>
            <a:pPr>
              <a:lnSpc>
                <a:spcPts val="3772"/>
              </a:lnSpc>
            </a:pPr>
            <a:r>
              <a:rPr lang="en-US" sz="2400" dirty="0" err="1">
                <a:solidFill>
                  <a:srgbClr val="F6F6E9"/>
                </a:solidFill>
                <a:latin typeface="Arial" panose="020B0604020202020204" pitchFamily="34" charset="0"/>
                <a:ea typeface="Telegraf"/>
                <a:cs typeface="Arial" panose="020B0604020202020204" pitchFamily="34" charset="0"/>
                <a:sym typeface="Telegraf"/>
              </a:rPr>
              <a:t>L.K.Siriwardena</a:t>
            </a:r>
            <a:r>
              <a:rPr lang="en-US" sz="2400" dirty="0">
                <a:solidFill>
                  <a:srgbClr val="F6F6E9"/>
                </a:solidFill>
                <a:latin typeface="Arial" panose="020B0604020202020204" pitchFamily="34" charset="0"/>
                <a:ea typeface="Telegraf"/>
                <a:cs typeface="Arial" panose="020B0604020202020204" pitchFamily="34" charset="0"/>
                <a:sym typeface="Telegraf"/>
              </a:rPr>
              <a:t> - COHNDSE23.2F-056</a:t>
            </a:r>
          </a:p>
          <a:p>
            <a:pPr>
              <a:lnSpc>
                <a:spcPts val="3772"/>
              </a:lnSpc>
            </a:pPr>
            <a:r>
              <a:rPr lang="en-US" sz="2400" dirty="0" err="1">
                <a:solidFill>
                  <a:srgbClr val="F6F6E9"/>
                </a:solidFill>
                <a:latin typeface="Arial" panose="020B0604020202020204" pitchFamily="34" charset="0"/>
                <a:ea typeface="Telegraf"/>
                <a:cs typeface="Arial" panose="020B0604020202020204" pitchFamily="34" charset="0"/>
                <a:sym typeface="Telegraf"/>
              </a:rPr>
              <a:t>P.K.Hettiarachchi</a:t>
            </a:r>
            <a:r>
              <a:rPr lang="en-US" sz="2400" dirty="0">
                <a:solidFill>
                  <a:srgbClr val="F6F6E9"/>
                </a:solidFill>
                <a:latin typeface="Arial" panose="020B0604020202020204" pitchFamily="34" charset="0"/>
                <a:ea typeface="Telegraf"/>
                <a:cs typeface="Arial" panose="020B0604020202020204" pitchFamily="34" charset="0"/>
                <a:sym typeface="Telegraf"/>
              </a:rPr>
              <a:t> - COHNDSE23.2F-079</a:t>
            </a:r>
          </a:p>
          <a:p>
            <a:pPr>
              <a:lnSpc>
                <a:spcPts val="3772"/>
              </a:lnSpc>
            </a:pPr>
            <a:r>
              <a:rPr lang="en-US" sz="2400" dirty="0" err="1">
                <a:solidFill>
                  <a:srgbClr val="F6F6E9"/>
                </a:solidFill>
                <a:latin typeface="Arial" panose="020B0604020202020204" pitchFamily="34" charset="0"/>
                <a:ea typeface="Telegraf"/>
                <a:cs typeface="Arial" panose="020B0604020202020204" pitchFamily="34" charset="0"/>
                <a:sym typeface="Telegraf"/>
              </a:rPr>
              <a:t>A.M.P.A.Bandara</a:t>
            </a:r>
            <a:r>
              <a:rPr lang="en-US" sz="2400" dirty="0">
                <a:solidFill>
                  <a:srgbClr val="F6F6E9"/>
                </a:solidFill>
                <a:latin typeface="Arial" panose="020B0604020202020204" pitchFamily="34" charset="0"/>
                <a:ea typeface="Telegraf"/>
                <a:cs typeface="Arial" panose="020B0604020202020204" pitchFamily="34" charset="0"/>
                <a:sym typeface="Telegraf"/>
              </a:rPr>
              <a:t> - COHNDSE23.2F-080</a:t>
            </a:r>
          </a:p>
          <a:p>
            <a:pPr algn="l">
              <a:lnSpc>
                <a:spcPts val="3772"/>
              </a:lnSpc>
            </a:pPr>
            <a:endParaRPr lang="en-US" sz="2400" dirty="0">
              <a:solidFill>
                <a:srgbClr val="F6F6E9"/>
              </a:solidFill>
              <a:latin typeface="Arial" panose="020B0604020202020204" pitchFamily="34" charset="0"/>
              <a:ea typeface="Telegraf"/>
              <a:cs typeface="Arial" panose="020B0604020202020204" pitchFamily="34" charset="0"/>
              <a:sym typeface="Telegraf"/>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grpSp>
        <p:nvGrpSpPr>
          <p:cNvPr id="2" name="Group 2"/>
          <p:cNvGrpSpPr/>
          <p:nvPr/>
        </p:nvGrpSpPr>
        <p:grpSpPr>
          <a:xfrm>
            <a:off x="12233929" y="4009920"/>
            <a:ext cx="9425312" cy="94253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905"/>
            </a:solidFill>
          </p:spPr>
          <p:txBody>
            <a:bodyPr/>
            <a:lstStyle/>
            <a:p>
              <a:endParaRPr lang="en-US"/>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2297977" y="-3086100"/>
            <a:ext cx="9875925" cy="11087312"/>
            <a:chOff x="-115059" y="9525"/>
            <a:chExt cx="851659" cy="956124"/>
          </a:xfrm>
        </p:grpSpPr>
        <p:sp>
          <p:nvSpPr>
            <p:cNvPr id="6" name="Freeform 6"/>
            <p:cNvSpPr/>
            <p:nvPr/>
          </p:nvSpPr>
          <p:spPr>
            <a:xfrm>
              <a:off x="-115059" y="238574"/>
              <a:ext cx="680169" cy="7270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905"/>
            </a:solidFill>
          </p:spPr>
          <p:txBody>
            <a:bodyPr/>
            <a:lstStyle/>
            <a:p>
              <a:endParaRPr lang="en-US" dirty="0"/>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a:off x="9916855" y="2044019"/>
            <a:ext cx="7554928" cy="6678557"/>
          </a:xfrm>
          <a:custGeom>
            <a:avLst/>
            <a:gdLst/>
            <a:ahLst/>
            <a:cxnLst/>
            <a:rect l="l" t="t" r="r" b="b"/>
            <a:pathLst>
              <a:path w="7554928" h="6678557">
                <a:moveTo>
                  <a:pt x="0" y="0"/>
                </a:moveTo>
                <a:lnTo>
                  <a:pt x="7554928" y="0"/>
                </a:lnTo>
                <a:lnTo>
                  <a:pt x="7554928" y="6678557"/>
                </a:lnTo>
                <a:lnTo>
                  <a:pt x="0" y="6678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706224" y="4261685"/>
            <a:ext cx="8620705" cy="1782680"/>
          </a:xfrm>
          <a:prstGeom prst="rect">
            <a:avLst/>
          </a:prstGeom>
        </p:spPr>
        <p:txBody>
          <a:bodyPr lIns="0" tIns="0" rIns="0" bIns="0" rtlCol="0" anchor="t">
            <a:spAutoFit/>
          </a:bodyPr>
          <a:lstStyle/>
          <a:p>
            <a:pPr algn="l">
              <a:lnSpc>
                <a:spcPts val="13974"/>
              </a:lnSpc>
            </a:pPr>
            <a:r>
              <a:rPr lang="en-US" sz="11842" dirty="0">
                <a:solidFill>
                  <a:srgbClr val="692900"/>
                </a:solidFill>
                <a:latin typeface="Norwester"/>
                <a:ea typeface="Norwester"/>
                <a:cs typeface="Norwester"/>
                <a:sym typeface="Norwester"/>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grpSp>
        <p:nvGrpSpPr>
          <p:cNvPr id="2" name="Group 2"/>
          <p:cNvGrpSpPr/>
          <p:nvPr/>
        </p:nvGrpSpPr>
        <p:grpSpPr>
          <a:xfrm>
            <a:off x="-3489956" y="-2794216"/>
            <a:ext cx="14365227" cy="143652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txBody>
            <a:bodyPr/>
            <a:lstStyle/>
            <a:p>
              <a:endParaRPr lang="en-US"/>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9621968" y="1962528"/>
            <a:ext cx="7080296" cy="6398013"/>
          </a:xfrm>
          <a:custGeom>
            <a:avLst/>
            <a:gdLst/>
            <a:ahLst/>
            <a:cxnLst/>
            <a:rect l="l" t="t" r="r" b="b"/>
            <a:pathLst>
              <a:path w="7080296" h="6398013">
                <a:moveTo>
                  <a:pt x="0" y="0"/>
                </a:moveTo>
                <a:lnTo>
                  <a:pt x="7080297" y="0"/>
                </a:lnTo>
                <a:lnTo>
                  <a:pt x="7080297" y="6398014"/>
                </a:lnTo>
                <a:lnTo>
                  <a:pt x="0" y="6398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5400000">
            <a:off x="16632356" y="8965172"/>
            <a:ext cx="476333" cy="586256"/>
            <a:chOff x="0" y="0"/>
            <a:chExt cx="660400" cy="812800"/>
          </a:xfrm>
        </p:grpSpPr>
        <p:sp>
          <p:nvSpPr>
            <p:cNvPr id="7" name="Freeform 7"/>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6F6E9"/>
            </a:solidFill>
          </p:spPr>
          <p:txBody>
            <a:bodyPr/>
            <a:lstStyle/>
            <a:p>
              <a:endParaRPr lang="en-US"/>
            </a:p>
          </p:txBody>
        </p:sp>
        <p:sp>
          <p:nvSpPr>
            <p:cNvPr id="8" name="TextBox 8"/>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rot="5400000">
            <a:off x="15812273" y="8965172"/>
            <a:ext cx="476333" cy="586256"/>
            <a:chOff x="0" y="0"/>
            <a:chExt cx="660400" cy="812800"/>
          </a:xfrm>
        </p:grpSpPr>
        <p:sp>
          <p:nvSpPr>
            <p:cNvPr id="10" name="Freeform 10"/>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6F6E9"/>
            </a:solidFill>
          </p:spPr>
          <p:txBody>
            <a:bodyPr/>
            <a:lstStyle/>
            <a:p>
              <a:endParaRPr lang="en-US"/>
            </a:p>
          </p:txBody>
        </p:sp>
        <p:sp>
          <p:nvSpPr>
            <p:cNvPr id="11" name="TextBox 11"/>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739929" y="4320663"/>
            <a:ext cx="7946871" cy="1966500"/>
          </a:xfrm>
          <a:prstGeom prst="rect">
            <a:avLst/>
          </a:prstGeom>
        </p:spPr>
        <p:txBody>
          <a:bodyPr wrap="square" lIns="0" tIns="0" rIns="0" bIns="0" rtlCol="0" anchor="t">
            <a:spAutoFit/>
          </a:bodyPr>
          <a:lstStyle/>
          <a:p>
            <a:pPr algn="l">
              <a:lnSpc>
                <a:spcPts val="3079"/>
              </a:lnSpc>
            </a:pPr>
            <a:r>
              <a:rPr lang="en-US" sz="2400" dirty="0">
                <a:solidFill>
                  <a:schemeClr val="accent2">
                    <a:lumMod val="50000"/>
                  </a:schemeClr>
                </a:solidFill>
                <a:latin typeface="Grotesque" panose="020B0504020202020204" pitchFamily="34" charset="0"/>
                <a:cs typeface="Arial" panose="020B0604020202020204" pitchFamily="34" charset="0"/>
              </a:rPr>
              <a:t>We were tasked with analyzing and understanding a data set given to us. This data set was collected from 30 individuals from different families in a village before and after a welfare program was conducted by a non-government organization </a:t>
            </a:r>
            <a:endParaRPr lang="en-US" sz="2199" dirty="0">
              <a:solidFill>
                <a:schemeClr val="accent2">
                  <a:lumMod val="50000"/>
                </a:schemeClr>
              </a:solidFill>
              <a:latin typeface="Grotesque" panose="020B0504020202020204" pitchFamily="34" charset="0"/>
              <a:ea typeface="Telegraf"/>
              <a:cs typeface="Arial" panose="020B0604020202020204" pitchFamily="34" charset="0"/>
              <a:sym typeface="Telegraf"/>
            </a:endParaRPr>
          </a:p>
        </p:txBody>
      </p:sp>
      <p:sp>
        <p:nvSpPr>
          <p:cNvPr id="16" name="TextBox 16"/>
          <p:cNvSpPr txBox="1"/>
          <p:nvPr/>
        </p:nvSpPr>
        <p:spPr>
          <a:xfrm>
            <a:off x="1706224" y="2807714"/>
            <a:ext cx="5689813" cy="1084335"/>
          </a:xfrm>
          <a:prstGeom prst="rect">
            <a:avLst/>
          </a:prstGeom>
        </p:spPr>
        <p:txBody>
          <a:bodyPr lIns="0" tIns="0" rIns="0" bIns="0" rtlCol="0" anchor="t">
            <a:spAutoFit/>
          </a:bodyPr>
          <a:lstStyle/>
          <a:p>
            <a:pPr algn="l">
              <a:lnSpc>
                <a:spcPts val="8469"/>
              </a:lnSpc>
            </a:pPr>
            <a:r>
              <a:rPr lang="en-US" sz="7177" dirty="0">
                <a:solidFill>
                  <a:srgbClr val="7B3911"/>
                </a:solidFill>
                <a:latin typeface="Norwester" panose="020B0604020202020204" charset="0"/>
                <a:ea typeface="Norwester"/>
                <a:cs typeface="Norwester"/>
                <a:sym typeface="Norwester"/>
              </a:rPr>
              <a:t>INTRODUCTION</a:t>
            </a:r>
          </a:p>
        </p:txBody>
      </p:sp>
      <p:grpSp>
        <p:nvGrpSpPr>
          <p:cNvPr id="17" name="Group 17"/>
          <p:cNvGrpSpPr/>
          <p:nvPr/>
        </p:nvGrpSpPr>
        <p:grpSpPr>
          <a:xfrm>
            <a:off x="15250981" y="953760"/>
            <a:ext cx="1935433" cy="19354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A327"/>
            </a:solidFill>
          </p:spPr>
          <p:txBody>
            <a:bodyPr/>
            <a:lstStyle/>
            <a:p>
              <a:endParaRPr lang="en-US"/>
            </a:p>
          </p:txBody>
        </p:sp>
        <p:sp>
          <p:nvSpPr>
            <p:cNvPr id="19" name="TextBox 19"/>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20" name="Group 20"/>
          <p:cNvGrpSpPr/>
          <p:nvPr/>
        </p:nvGrpSpPr>
        <p:grpSpPr>
          <a:xfrm>
            <a:off x="9365311" y="2889193"/>
            <a:ext cx="705075" cy="70507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A327"/>
            </a:solidFill>
          </p:spPr>
          <p:txBody>
            <a:bodyPr/>
            <a:lstStyle/>
            <a:p>
              <a:endParaRPr lang="en-US"/>
            </a:p>
          </p:txBody>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grpSp>
        <p:nvGrpSpPr>
          <p:cNvPr id="2" name="Group 2"/>
          <p:cNvGrpSpPr/>
          <p:nvPr/>
        </p:nvGrpSpPr>
        <p:grpSpPr>
          <a:xfrm>
            <a:off x="-5104289" y="-4402182"/>
            <a:ext cx="12080937" cy="1486884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FFB905"/>
            </a:solidFill>
          </p:spPr>
          <p:txBody>
            <a:bodyPr/>
            <a:lstStyle/>
            <a:p>
              <a:endParaRPr lang="en-US"/>
            </a:p>
          </p:txBody>
        </p:sp>
        <p:sp>
          <p:nvSpPr>
            <p:cNvPr id="4" name="TextBox 4"/>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1542388" y="2581936"/>
            <a:ext cx="7280656" cy="6248126"/>
          </a:xfrm>
          <a:custGeom>
            <a:avLst/>
            <a:gdLst/>
            <a:ahLst/>
            <a:cxnLst/>
            <a:rect l="l" t="t" r="r" b="b"/>
            <a:pathLst>
              <a:path w="7280656" h="6248126">
                <a:moveTo>
                  <a:pt x="0" y="0"/>
                </a:moveTo>
                <a:lnTo>
                  <a:pt x="7280656" y="0"/>
                </a:lnTo>
                <a:lnTo>
                  <a:pt x="7280656" y="6248126"/>
                </a:lnTo>
                <a:lnTo>
                  <a:pt x="0" y="6248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5400000">
            <a:off x="16632356" y="8965172"/>
            <a:ext cx="476333" cy="586256"/>
            <a:chOff x="0" y="0"/>
            <a:chExt cx="660400" cy="812800"/>
          </a:xfrm>
        </p:grpSpPr>
        <p:sp>
          <p:nvSpPr>
            <p:cNvPr id="7" name="Freeform 7"/>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8" name="TextBox 8"/>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rot="5400000">
            <a:off x="15812273" y="8965172"/>
            <a:ext cx="476333" cy="586256"/>
            <a:chOff x="0" y="0"/>
            <a:chExt cx="660400" cy="812800"/>
          </a:xfrm>
        </p:grpSpPr>
        <p:sp>
          <p:nvSpPr>
            <p:cNvPr id="10" name="Freeform 10"/>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11" name="TextBox 11"/>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6262485" y="1102476"/>
            <a:ext cx="1479460" cy="147946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en-US"/>
            </a:p>
          </p:txBody>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a:off x="1179101" y="8103489"/>
            <a:ext cx="726573" cy="72657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661F"/>
            </a:solidFill>
          </p:spPr>
          <p:txBody>
            <a:bodyPr/>
            <a:lstStyle/>
            <a:p>
              <a:endParaRPr lang="en-US"/>
            </a:p>
          </p:txBody>
        </p:sp>
        <p:sp>
          <p:nvSpPr>
            <p:cNvPr id="19" name="TextBox 19"/>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22" name="TextBox 22"/>
          <p:cNvSpPr txBox="1"/>
          <p:nvPr/>
        </p:nvSpPr>
        <p:spPr>
          <a:xfrm>
            <a:off x="9157764" y="3968804"/>
            <a:ext cx="7682436" cy="3155479"/>
          </a:xfrm>
          <a:prstGeom prst="rect">
            <a:avLst/>
          </a:prstGeom>
        </p:spPr>
        <p:txBody>
          <a:bodyPr wrap="square" lIns="0" tIns="0" rIns="0" bIns="0" rtlCol="0" anchor="t">
            <a:spAutoFit/>
          </a:bodyPr>
          <a:lstStyle/>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X1 </a:t>
            </a:r>
            <a:r>
              <a:rPr lang="en-US" sz="2199" b="1" dirty="0">
                <a:solidFill>
                  <a:srgbClr val="7B3911"/>
                </a:solidFill>
                <a:latin typeface="Grotesque" panose="020B0504020202020204" pitchFamily="34" charset="0"/>
                <a:ea typeface="Telegraf Bold"/>
                <a:cs typeface="Telegraf Bold"/>
                <a:sym typeface="Telegraf Bold"/>
              </a:rPr>
              <a:t>: </a:t>
            </a:r>
            <a:r>
              <a:rPr lang="en-US" sz="2199" dirty="0">
                <a:solidFill>
                  <a:schemeClr val="accent2">
                    <a:lumMod val="50000"/>
                  </a:schemeClr>
                </a:solidFill>
                <a:latin typeface="Grotesque" panose="020B0504020202020204" pitchFamily="34" charset="0"/>
                <a:ea typeface="Telegraf Bold"/>
                <a:cs typeface="Telegraf Bold"/>
                <a:sym typeface="Telegraf Bold"/>
              </a:rPr>
              <a:t>Age – Continuous </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X2 : Income before the program  - Continuous</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X3 : Income after the program  -  Continuous</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X4 : Level of education - Categorical</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X5 : Marital status  - Categorical</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X6 : Gender  - Categorical</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X7 : Number of members in household  - Discrete</a:t>
            </a:r>
          </a:p>
          <a:p>
            <a:pPr algn="l">
              <a:lnSpc>
                <a:spcPts val="3079"/>
              </a:lnSpc>
            </a:pPr>
            <a:r>
              <a:rPr lang="en-US" sz="2199" dirty="0">
                <a:solidFill>
                  <a:srgbClr val="7B3911"/>
                </a:solidFill>
                <a:latin typeface="Grotesque" panose="020B0504020202020204" pitchFamily="34" charset="0"/>
                <a:ea typeface="Telegraf Bold"/>
                <a:cs typeface="Telegraf Bold"/>
                <a:sym typeface="Telegraf Bold"/>
              </a:rPr>
              <a:t>X8 : Program status - Categorical</a:t>
            </a:r>
          </a:p>
        </p:txBody>
      </p:sp>
      <p:sp>
        <p:nvSpPr>
          <p:cNvPr id="24" name="TextBox 24"/>
          <p:cNvSpPr txBox="1"/>
          <p:nvPr/>
        </p:nvSpPr>
        <p:spPr>
          <a:xfrm>
            <a:off x="9144000" y="2335401"/>
            <a:ext cx="8795322" cy="1084335"/>
          </a:xfrm>
          <a:prstGeom prst="rect">
            <a:avLst/>
          </a:prstGeom>
        </p:spPr>
        <p:txBody>
          <a:bodyPr lIns="0" tIns="0" rIns="0" bIns="0" rtlCol="0" anchor="t">
            <a:spAutoFit/>
          </a:bodyPr>
          <a:lstStyle/>
          <a:p>
            <a:pPr algn="l">
              <a:lnSpc>
                <a:spcPts val="8469"/>
              </a:lnSpc>
            </a:pPr>
            <a:r>
              <a:rPr lang="en-US" sz="7177" dirty="0">
                <a:solidFill>
                  <a:srgbClr val="7B3911"/>
                </a:solidFill>
                <a:latin typeface="Norwester"/>
                <a:ea typeface="Norwester"/>
                <a:cs typeface="Norwester"/>
                <a:sym typeface="Norwester"/>
              </a:rPr>
              <a:t>IDENTIFYING VARIABLES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32356" y="8965172"/>
            <a:ext cx="476333" cy="586256"/>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4" name="TextBox 4"/>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rot="5400000">
            <a:off x="15812273" y="8965172"/>
            <a:ext cx="476333" cy="586256"/>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7" name="TextBox 7"/>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113893" y="624328"/>
            <a:ext cx="15958155" cy="1090042"/>
          </a:xfrm>
          <a:prstGeom prst="rect">
            <a:avLst/>
          </a:prstGeom>
        </p:spPr>
        <p:txBody>
          <a:bodyPr wrap="square"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QUANTITATIVE  DATA – </a:t>
            </a:r>
            <a:r>
              <a:rPr lang="en-US" sz="4400" dirty="0">
                <a:solidFill>
                  <a:srgbClr val="F6F6E9"/>
                </a:solidFill>
                <a:latin typeface="Norwester"/>
                <a:ea typeface="Norwester"/>
                <a:cs typeface="Norwester"/>
                <a:sym typeface="Norwester"/>
              </a:rPr>
              <a:t>GRAPHICAL REPRESENTATION </a:t>
            </a:r>
          </a:p>
        </p:txBody>
      </p:sp>
      <p:pic>
        <p:nvPicPr>
          <p:cNvPr id="13" name="Picture 12" descr="A graph of age groups&#10;&#10;Description automatically generated">
            <a:extLst>
              <a:ext uri="{FF2B5EF4-FFF2-40B4-BE49-F238E27FC236}">
                <a16:creationId xmlns:a16="http://schemas.microsoft.com/office/drawing/2014/main" id="{D523BBEA-92C2-0E05-D5AC-8BCBD620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347381"/>
            <a:ext cx="5107753" cy="3100920"/>
          </a:xfrm>
          <a:prstGeom prst="rect">
            <a:avLst/>
          </a:prstGeom>
        </p:spPr>
      </p:pic>
      <p:pic>
        <p:nvPicPr>
          <p:cNvPr id="16" name="Picture 15" descr="A graph showing a number of people in a circle&#10;&#10;Description automatically generated with medium confidence">
            <a:extLst>
              <a:ext uri="{FF2B5EF4-FFF2-40B4-BE49-F238E27FC236}">
                <a16:creationId xmlns:a16="http://schemas.microsoft.com/office/drawing/2014/main" id="{F5DC2C40-2858-2DDF-0E45-2C165B208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6544990"/>
            <a:ext cx="4958942" cy="3103466"/>
          </a:xfrm>
          <a:prstGeom prst="rect">
            <a:avLst/>
          </a:prstGeom>
        </p:spPr>
      </p:pic>
      <p:pic>
        <p:nvPicPr>
          <p:cNvPr id="18" name="Picture 17" descr="A graph of income and income&#10;&#10;Description automatically generated with medium confidence">
            <a:extLst>
              <a:ext uri="{FF2B5EF4-FFF2-40B4-BE49-F238E27FC236}">
                <a16:creationId xmlns:a16="http://schemas.microsoft.com/office/drawing/2014/main" id="{6B3C30CE-75A5-BF25-F028-09153EC8A5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9266" y="2268837"/>
            <a:ext cx="5470779" cy="3287017"/>
          </a:xfrm>
          <a:prstGeom prst="rect">
            <a:avLst/>
          </a:prstGeom>
        </p:spPr>
      </p:pic>
      <p:sp>
        <p:nvSpPr>
          <p:cNvPr id="19" name="TextBox 18">
            <a:extLst>
              <a:ext uri="{FF2B5EF4-FFF2-40B4-BE49-F238E27FC236}">
                <a16:creationId xmlns:a16="http://schemas.microsoft.com/office/drawing/2014/main" id="{5F55D4AB-B78A-6208-B960-94F39D01FAEA}"/>
              </a:ext>
            </a:extLst>
          </p:cNvPr>
          <p:cNvSpPr txBox="1"/>
          <p:nvPr/>
        </p:nvSpPr>
        <p:spPr>
          <a:xfrm>
            <a:off x="609600" y="5981700"/>
            <a:ext cx="4419600" cy="1569660"/>
          </a:xfrm>
          <a:prstGeom prst="rect">
            <a:avLst/>
          </a:prstGeom>
          <a:noFill/>
        </p:spPr>
        <p:txBody>
          <a:bodyPr wrap="square" rtlCol="0">
            <a:spAutoFit/>
          </a:bodyPr>
          <a:lstStyle/>
          <a:p>
            <a:r>
              <a:rPr lang="en-US" sz="2400" dirty="0">
                <a:solidFill>
                  <a:schemeClr val="bg1"/>
                </a:solidFill>
              </a:rPr>
              <a:t>There is a declare in  participation as age increases since  the highest participation is in the 25 – 30 range</a:t>
            </a:r>
          </a:p>
        </p:txBody>
      </p:sp>
      <p:sp>
        <p:nvSpPr>
          <p:cNvPr id="20" name="TextBox 19">
            <a:extLst>
              <a:ext uri="{FF2B5EF4-FFF2-40B4-BE49-F238E27FC236}">
                <a16:creationId xmlns:a16="http://schemas.microsoft.com/office/drawing/2014/main" id="{31DA11C5-B21B-D8D7-6FE6-12F928F3DBDC}"/>
              </a:ext>
            </a:extLst>
          </p:cNvPr>
          <p:cNvSpPr txBox="1"/>
          <p:nvPr/>
        </p:nvSpPr>
        <p:spPr>
          <a:xfrm>
            <a:off x="11963400" y="6905030"/>
            <a:ext cx="5021089" cy="461665"/>
          </a:xfrm>
          <a:prstGeom prst="rect">
            <a:avLst/>
          </a:prstGeom>
          <a:noFill/>
        </p:spPr>
        <p:txBody>
          <a:bodyPr wrap="square" rtlCol="0">
            <a:spAutoFit/>
          </a:bodyPr>
          <a:lstStyle/>
          <a:p>
            <a:r>
              <a:rPr lang="en-US" sz="2400" dirty="0">
                <a:solidFill>
                  <a:schemeClr val="bg1"/>
                </a:solidFill>
              </a:rPr>
              <a:t>The most common household size is 3.   </a:t>
            </a:r>
          </a:p>
        </p:txBody>
      </p:sp>
      <p:sp>
        <p:nvSpPr>
          <p:cNvPr id="22" name="TextBox 21">
            <a:extLst>
              <a:ext uri="{FF2B5EF4-FFF2-40B4-BE49-F238E27FC236}">
                <a16:creationId xmlns:a16="http://schemas.microsoft.com/office/drawing/2014/main" id="{F1CDDD4E-EE97-4CEC-74AA-BD780EC5D665}"/>
              </a:ext>
            </a:extLst>
          </p:cNvPr>
          <p:cNvSpPr txBox="1"/>
          <p:nvPr/>
        </p:nvSpPr>
        <p:spPr>
          <a:xfrm>
            <a:off x="6477000" y="2628900"/>
            <a:ext cx="4114800" cy="1569660"/>
          </a:xfrm>
          <a:prstGeom prst="rect">
            <a:avLst/>
          </a:prstGeom>
          <a:noFill/>
        </p:spPr>
        <p:txBody>
          <a:bodyPr wrap="square" rtlCol="0">
            <a:spAutoFit/>
          </a:bodyPr>
          <a:lstStyle/>
          <a:p>
            <a:r>
              <a:rPr lang="en-US" sz="2400" dirty="0">
                <a:solidFill>
                  <a:schemeClr val="bg1"/>
                </a:solidFill>
              </a:rPr>
              <a:t>The income of the participants have increased in comparison to the  participants  who didn’t complete the program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AF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32356" y="8965172"/>
            <a:ext cx="476333" cy="586256"/>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4" name="TextBox 4"/>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rot="5400000">
            <a:off x="15812273" y="8965172"/>
            <a:ext cx="476333" cy="586256"/>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7" name="TextBox 7"/>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113893" y="624328"/>
            <a:ext cx="7537291" cy="1090042"/>
          </a:xfrm>
          <a:prstGeom prst="rect">
            <a:avLst/>
          </a:prstGeom>
        </p:spPr>
        <p:txBody>
          <a:bodyPr lIns="0" tIns="0" rIns="0" bIns="0" rtlCol="0" anchor="t">
            <a:spAutoFit/>
          </a:bodyPr>
          <a:lstStyle/>
          <a:p>
            <a:pPr algn="l">
              <a:lnSpc>
                <a:spcPts val="8469"/>
              </a:lnSpc>
            </a:pPr>
            <a:endParaRPr lang="en-US" sz="7177" dirty="0">
              <a:solidFill>
                <a:srgbClr val="7B3911"/>
              </a:solidFill>
              <a:latin typeface="Norwester"/>
              <a:ea typeface="Norwester"/>
              <a:cs typeface="Norwester"/>
              <a:sym typeface="Norwester"/>
            </a:endParaRPr>
          </a:p>
        </p:txBody>
      </p:sp>
      <p:sp>
        <p:nvSpPr>
          <p:cNvPr id="13" name="TextBox 12">
            <a:extLst>
              <a:ext uri="{FF2B5EF4-FFF2-40B4-BE49-F238E27FC236}">
                <a16:creationId xmlns:a16="http://schemas.microsoft.com/office/drawing/2014/main" id="{61F76D87-176C-E4E8-1C05-190411D40517}"/>
              </a:ext>
            </a:extLst>
          </p:cNvPr>
          <p:cNvSpPr txBox="1"/>
          <p:nvPr/>
        </p:nvSpPr>
        <p:spPr>
          <a:xfrm>
            <a:off x="304800" y="501638"/>
            <a:ext cx="14947977" cy="2092239"/>
          </a:xfrm>
          <a:prstGeom prst="rect">
            <a:avLst/>
          </a:prstGeom>
          <a:noFill/>
        </p:spPr>
        <p:txBody>
          <a:bodyPr wrap="square">
            <a:spAutoFit/>
          </a:bodyPr>
          <a:lstStyle/>
          <a:p>
            <a:pPr>
              <a:lnSpc>
                <a:spcPts val="8469"/>
              </a:lnSpc>
            </a:pPr>
            <a:r>
              <a:rPr lang="en-US" sz="7180" dirty="0">
                <a:solidFill>
                  <a:schemeClr val="accent2">
                    <a:lumMod val="50000"/>
                  </a:schemeClr>
                </a:solidFill>
                <a:latin typeface="Norwester"/>
                <a:ea typeface="Norwester"/>
                <a:cs typeface="Norwester"/>
                <a:sym typeface="Norwester"/>
              </a:rPr>
              <a:t>QUANTITATIVE  DATA – </a:t>
            </a:r>
            <a:r>
              <a:rPr lang="en-US" sz="4400" dirty="0">
                <a:solidFill>
                  <a:schemeClr val="accent2">
                    <a:lumMod val="50000"/>
                  </a:schemeClr>
                </a:solidFill>
                <a:latin typeface="Norwester"/>
                <a:ea typeface="Norwester"/>
                <a:cs typeface="Norwester"/>
                <a:sym typeface="Norwester"/>
              </a:rPr>
              <a:t>NUMERICAL REPRESENTATION  </a:t>
            </a:r>
          </a:p>
          <a:p>
            <a:pPr algn="l">
              <a:lnSpc>
                <a:spcPts val="8469"/>
              </a:lnSpc>
            </a:pPr>
            <a:endParaRPr lang="en-US" sz="3600" dirty="0">
              <a:solidFill>
                <a:schemeClr val="accent2">
                  <a:lumMod val="50000"/>
                </a:schemeClr>
              </a:solidFill>
              <a:latin typeface="Norwester"/>
              <a:ea typeface="Norwester"/>
              <a:cs typeface="Norwester"/>
              <a:sym typeface="Norwester"/>
            </a:endParaRPr>
          </a:p>
        </p:txBody>
      </p:sp>
      <p:pic>
        <p:nvPicPr>
          <p:cNvPr id="21" name="Picture 20" descr="A close up of numbers&#10;&#10;Description automatically generated">
            <a:extLst>
              <a:ext uri="{FF2B5EF4-FFF2-40B4-BE49-F238E27FC236}">
                <a16:creationId xmlns:a16="http://schemas.microsoft.com/office/drawing/2014/main" id="{5C62E1A0-FEDF-0C12-23FA-5AB6D28E8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8999" y="2690059"/>
            <a:ext cx="6267450" cy="1386640"/>
          </a:xfrm>
          <a:prstGeom prst="rect">
            <a:avLst/>
          </a:prstGeom>
        </p:spPr>
      </p:pic>
      <p:graphicFrame>
        <p:nvGraphicFramePr>
          <p:cNvPr id="29" name="Table 28">
            <a:extLst>
              <a:ext uri="{FF2B5EF4-FFF2-40B4-BE49-F238E27FC236}">
                <a16:creationId xmlns:a16="http://schemas.microsoft.com/office/drawing/2014/main" id="{C69FF63A-4D62-3E14-265E-5635664FA2EA}"/>
              </a:ext>
            </a:extLst>
          </p:cNvPr>
          <p:cNvGraphicFramePr>
            <a:graphicFrameLocks noGrp="1"/>
          </p:cNvGraphicFramePr>
          <p:nvPr>
            <p:extLst>
              <p:ext uri="{D42A27DB-BD31-4B8C-83A1-F6EECF244321}">
                <p14:modId xmlns:p14="http://schemas.microsoft.com/office/powerpoint/2010/main" val="195172793"/>
              </p:ext>
            </p:extLst>
          </p:nvPr>
        </p:nvGraphicFramePr>
        <p:xfrm>
          <a:off x="457199" y="2230046"/>
          <a:ext cx="10516680" cy="5656657"/>
        </p:xfrm>
        <a:graphic>
          <a:graphicData uri="http://schemas.openxmlformats.org/drawingml/2006/table">
            <a:tbl>
              <a:tblPr/>
              <a:tblGrid>
                <a:gridCol w="1624894">
                  <a:extLst>
                    <a:ext uri="{9D8B030D-6E8A-4147-A177-3AD203B41FA5}">
                      <a16:colId xmlns:a16="http://schemas.microsoft.com/office/drawing/2014/main" val="1395407744"/>
                    </a:ext>
                  </a:extLst>
                </a:gridCol>
                <a:gridCol w="1579759">
                  <a:extLst>
                    <a:ext uri="{9D8B030D-6E8A-4147-A177-3AD203B41FA5}">
                      <a16:colId xmlns:a16="http://schemas.microsoft.com/office/drawing/2014/main" val="1249789839"/>
                    </a:ext>
                  </a:extLst>
                </a:gridCol>
                <a:gridCol w="1612000">
                  <a:extLst>
                    <a:ext uri="{9D8B030D-6E8A-4147-A177-3AD203B41FA5}">
                      <a16:colId xmlns:a16="http://schemas.microsoft.com/office/drawing/2014/main" val="4232915830"/>
                    </a:ext>
                  </a:extLst>
                </a:gridCol>
                <a:gridCol w="715727">
                  <a:extLst>
                    <a:ext uri="{9D8B030D-6E8A-4147-A177-3AD203B41FA5}">
                      <a16:colId xmlns:a16="http://schemas.microsoft.com/office/drawing/2014/main" val="127187262"/>
                    </a:ext>
                  </a:extLst>
                </a:gridCol>
                <a:gridCol w="2031118">
                  <a:extLst>
                    <a:ext uri="{9D8B030D-6E8A-4147-A177-3AD203B41FA5}">
                      <a16:colId xmlns:a16="http://schemas.microsoft.com/office/drawing/2014/main" val="1617688626"/>
                    </a:ext>
                  </a:extLst>
                </a:gridCol>
                <a:gridCol w="567424">
                  <a:extLst>
                    <a:ext uri="{9D8B030D-6E8A-4147-A177-3AD203B41FA5}">
                      <a16:colId xmlns:a16="http://schemas.microsoft.com/office/drawing/2014/main" val="4201582101"/>
                    </a:ext>
                  </a:extLst>
                </a:gridCol>
                <a:gridCol w="1973087">
                  <a:extLst>
                    <a:ext uri="{9D8B030D-6E8A-4147-A177-3AD203B41FA5}">
                      <a16:colId xmlns:a16="http://schemas.microsoft.com/office/drawing/2014/main" val="199555140"/>
                    </a:ext>
                  </a:extLst>
                </a:gridCol>
                <a:gridCol w="412671">
                  <a:extLst>
                    <a:ext uri="{9D8B030D-6E8A-4147-A177-3AD203B41FA5}">
                      <a16:colId xmlns:a16="http://schemas.microsoft.com/office/drawing/2014/main" val="1938298716"/>
                    </a:ext>
                  </a:extLst>
                </a:gridCol>
              </a:tblGrid>
              <a:tr h="272694">
                <a:tc gridSpan="2">
                  <a:txBody>
                    <a:bodyPr/>
                    <a:lstStyle/>
                    <a:p>
                      <a:pPr algn="ctr" fontAlgn="b"/>
                      <a:r>
                        <a:rPr lang="en-US" sz="900" b="0" i="0" u="none" strike="noStrike">
                          <a:solidFill>
                            <a:srgbClr val="000000"/>
                          </a:solidFill>
                          <a:effectLst/>
                          <a:highlight>
                            <a:srgbClr val="808080"/>
                          </a:highlight>
                          <a:latin typeface="Aptos Narrow" panose="020B0004020202020204" pitchFamily="34" charset="0"/>
                        </a:rPr>
                        <a:t>Age (in years)</a:t>
                      </a:r>
                    </a:p>
                  </a:txBody>
                  <a:tcPr marL="100960" marR="100960" marT="50480" marB="5048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lang="en-US"/>
                    </a:p>
                  </a:txBody>
                  <a:tcPr/>
                </a:tc>
                <a:tc gridSpan="2">
                  <a:txBody>
                    <a:bodyPr/>
                    <a:lstStyle/>
                    <a:p>
                      <a:pPr algn="ctr" fontAlgn="b"/>
                      <a:r>
                        <a:rPr lang="en-US" sz="900" b="0" i="0" u="none" strike="noStrike">
                          <a:solidFill>
                            <a:srgbClr val="000000"/>
                          </a:solidFill>
                          <a:effectLst/>
                          <a:highlight>
                            <a:srgbClr val="808080"/>
                          </a:highlight>
                          <a:latin typeface="Aptos Narrow" panose="020B0004020202020204" pitchFamily="34" charset="0"/>
                        </a:rPr>
                        <a:t>Income before the program (in thousand)</a:t>
                      </a:r>
                    </a:p>
                  </a:txBody>
                  <a:tcPr marL="100960" marR="100960" marT="50480" marB="5048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lang="en-US"/>
                    </a:p>
                  </a:txBody>
                  <a:tcPr/>
                </a:tc>
                <a:tc gridSpan="2">
                  <a:txBody>
                    <a:bodyPr/>
                    <a:lstStyle/>
                    <a:p>
                      <a:pPr algn="ctr" fontAlgn="b"/>
                      <a:r>
                        <a:rPr lang="en-US" sz="900" b="0" i="0" u="none" strike="noStrike">
                          <a:solidFill>
                            <a:srgbClr val="000000"/>
                          </a:solidFill>
                          <a:effectLst/>
                          <a:highlight>
                            <a:srgbClr val="808080"/>
                          </a:highlight>
                          <a:latin typeface="Aptos Narrow" panose="020B0004020202020204" pitchFamily="34" charset="0"/>
                        </a:rPr>
                        <a:t>Income after the program (in thousand</a:t>
                      </a:r>
                    </a:p>
                  </a:txBody>
                  <a:tcPr marL="100960" marR="100960" marT="50480" marB="5048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lang="en-US"/>
                    </a:p>
                  </a:txBody>
                  <a:tcPr/>
                </a:tc>
                <a:tc gridSpan="2">
                  <a:txBody>
                    <a:bodyPr/>
                    <a:lstStyle/>
                    <a:p>
                      <a:pPr algn="ctr" fontAlgn="b"/>
                      <a:r>
                        <a:rPr lang="en-US" sz="900" b="0" i="0" u="none" strike="noStrike">
                          <a:solidFill>
                            <a:srgbClr val="000000"/>
                          </a:solidFill>
                          <a:effectLst/>
                          <a:highlight>
                            <a:srgbClr val="808080"/>
                          </a:highlight>
                          <a:latin typeface="Aptos Narrow" panose="020B0004020202020204" pitchFamily="34" charset="0"/>
                        </a:rPr>
                        <a:t>Number of members in household</a:t>
                      </a:r>
                    </a:p>
                  </a:txBody>
                  <a:tcPr marL="100960" marR="100960" marT="50480" marB="5048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hMerge="1">
                  <a:txBody>
                    <a:bodyPr/>
                    <a:lstStyle/>
                    <a:p>
                      <a:endParaRPr lang="en-US"/>
                    </a:p>
                  </a:txBody>
                  <a:tcPr/>
                </a:tc>
                <a:extLst>
                  <a:ext uri="{0D108BD9-81ED-4DB2-BD59-A6C34878D82A}">
                    <a16:rowId xmlns:a16="http://schemas.microsoft.com/office/drawing/2014/main" val="1146048767"/>
                  </a:ext>
                </a:extLst>
              </a:tr>
              <a:tr h="272694">
                <a:tc gridSpan="2">
                  <a:txBody>
                    <a:bodyPr/>
                    <a:lstStyle/>
                    <a:p>
                      <a:pPr algn="ctr" fontAlgn="b"/>
                      <a:r>
                        <a:rPr lang="en-US" sz="900" b="0" i="1" u="none" strike="noStrike">
                          <a:solidFill>
                            <a:srgbClr val="000000"/>
                          </a:solidFill>
                          <a:effectLst/>
                          <a:latin typeface="Aptos Narrow" panose="020B0004020202020204" pitchFamily="34" charset="0"/>
                        </a:rPr>
                        <a:t>X1</a:t>
                      </a:r>
                    </a:p>
                  </a:txBody>
                  <a:tcPr marL="100960" marR="100960" marT="50480" marB="5048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ctr" fontAlgn="b"/>
                      <a:r>
                        <a:rPr lang="en-US" sz="900" b="0" i="1" u="none" strike="noStrike">
                          <a:solidFill>
                            <a:srgbClr val="000000"/>
                          </a:solidFill>
                          <a:effectLst/>
                          <a:latin typeface="Aptos Narrow" panose="020B0004020202020204" pitchFamily="34" charset="0"/>
                        </a:rPr>
                        <a:t>X2</a:t>
                      </a:r>
                    </a:p>
                  </a:txBody>
                  <a:tcPr marL="100960" marR="100960" marT="50480" marB="5048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ctr" fontAlgn="b"/>
                      <a:r>
                        <a:rPr lang="en-US" sz="900" b="0" i="1" u="none" strike="noStrike">
                          <a:solidFill>
                            <a:srgbClr val="000000"/>
                          </a:solidFill>
                          <a:effectLst/>
                          <a:latin typeface="Aptos Narrow" panose="020B0004020202020204" pitchFamily="34" charset="0"/>
                        </a:rPr>
                        <a:t>X3</a:t>
                      </a:r>
                    </a:p>
                  </a:txBody>
                  <a:tcPr marL="100960" marR="100960" marT="50480" marB="5048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gridSpan="2">
                  <a:txBody>
                    <a:bodyPr/>
                    <a:lstStyle/>
                    <a:p>
                      <a:pPr algn="ctr" fontAlgn="b"/>
                      <a:r>
                        <a:rPr lang="en-US" sz="900" b="0" i="1" u="none" strike="noStrike">
                          <a:solidFill>
                            <a:srgbClr val="000000"/>
                          </a:solidFill>
                          <a:effectLst/>
                          <a:latin typeface="Aptos Narrow" panose="020B0004020202020204" pitchFamily="34" charset="0"/>
                        </a:rPr>
                        <a:t>X7</a:t>
                      </a:r>
                    </a:p>
                  </a:txBody>
                  <a:tcPr marL="100960" marR="100960" marT="50480" marB="5048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485721663"/>
                  </a:ext>
                </a:extLst>
              </a:tr>
              <a:tr h="496444">
                <a:tc>
                  <a:txBody>
                    <a:bodyPr/>
                    <a:lstStyle/>
                    <a:p>
                      <a:pPr algn="ctr" fontAlgn="b"/>
                      <a:r>
                        <a:rPr lang="en-US" sz="900" b="0" i="0" u="none" strike="noStrike">
                          <a:solidFill>
                            <a:srgbClr val="000000"/>
                          </a:solidFill>
                          <a:effectLst/>
                          <a:latin typeface="Aptos Narrow" panose="020B0004020202020204" pitchFamily="34" charset="0"/>
                        </a:rPr>
                        <a:t>Mean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32</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Mean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8.333333333</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Mean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15</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Mean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2.033333333</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675121"/>
                  </a:ext>
                </a:extLst>
              </a:tr>
              <a:tr h="496444">
                <a:tc>
                  <a:txBody>
                    <a:bodyPr/>
                    <a:lstStyle/>
                    <a:p>
                      <a:pPr algn="ctr" fontAlgn="b"/>
                      <a:r>
                        <a:rPr lang="en-US" sz="900" b="0" i="0" u="none" strike="noStrike">
                          <a:solidFill>
                            <a:srgbClr val="000000"/>
                          </a:solidFill>
                          <a:effectLst/>
                          <a:latin typeface="Aptos Narrow" panose="020B0004020202020204" pitchFamily="34" charset="0"/>
                        </a:rPr>
                        <a:t>Standard Error</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1.501723148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Standard Error</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0.285001848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Standard Error</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0.904649548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Standard Error</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0.211634761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307305"/>
                  </a:ext>
                </a:extLst>
              </a:tr>
              <a:tr h="272694">
                <a:tc>
                  <a:txBody>
                    <a:bodyPr/>
                    <a:lstStyle/>
                    <a:p>
                      <a:pPr algn="ctr" fontAlgn="b"/>
                      <a:r>
                        <a:rPr lang="en-US" sz="900" b="0" i="0" u="none" strike="noStrike">
                          <a:solidFill>
                            <a:srgbClr val="000000"/>
                          </a:solidFill>
                          <a:effectLst/>
                          <a:latin typeface="Aptos Narrow" panose="020B0004020202020204" pitchFamily="34" charset="0"/>
                        </a:rPr>
                        <a:t>Median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29</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Median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Median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14</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Median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0732720"/>
                  </a:ext>
                </a:extLst>
              </a:tr>
              <a:tr h="272694">
                <a:tc>
                  <a:txBody>
                    <a:bodyPr/>
                    <a:lstStyle/>
                    <a:p>
                      <a:pPr algn="ctr" fontAlgn="b"/>
                      <a:r>
                        <a:rPr lang="en-US" sz="900" b="0" i="0" u="none" strike="noStrike">
                          <a:solidFill>
                            <a:srgbClr val="000000"/>
                          </a:solidFill>
                          <a:effectLst/>
                          <a:latin typeface="Aptos Narrow" panose="020B0004020202020204" pitchFamily="34" charset="0"/>
                        </a:rPr>
                        <a:t>Mode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29</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Mode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Mode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12</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Mode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0539158"/>
                  </a:ext>
                </a:extLst>
              </a:tr>
              <a:tr h="496444">
                <a:tc>
                  <a:txBody>
                    <a:bodyPr/>
                    <a:lstStyle/>
                    <a:p>
                      <a:pPr algn="ctr" fontAlgn="b"/>
                      <a:r>
                        <a:rPr lang="en-US" sz="900" b="0" i="0" u="none" strike="noStrike">
                          <a:solidFill>
                            <a:srgbClr val="000000"/>
                          </a:solidFill>
                          <a:effectLst/>
                          <a:latin typeface="Aptos Narrow" panose="020B0004020202020204" pitchFamily="34" charset="0"/>
                        </a:rPr>
                        <a:t>Standard Deviation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8.225276434</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Standard Deviation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1.561019413</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Standard Deviation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4.95496964</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Standard Deviation</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1.159171325</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5348427"/>
                  </a:ext>
                </a:extLst>
              </a:tr>
              <a:tr h="496444">
                <a:tc>
                  <a:txBody>
                    <a:bodyPr/>
                    <a:lstStyle/>
                    <a:p>
                      <a:pPr algn="ctr" fontAlgn="b"/>
                      <a:r>
                        <a:rPr lang="en-US" sz="900" b="0" i="0" u="none" strike="noStrike">
                          <a:solidFill>
                            <a:srgbClr val="000000"/>
                          </a:solidFill>
                          <a:effectLst/>
                          <a:latin typeface="Aptos Narrow" panose="020B0004020202020204" pitchFamily="34" charset="0"/>
                        </a:rPr>
                        <a:t>Sample Variance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67.65517241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Sample Variance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2.436781609</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Sample Variance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24.55172414</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Sample Variance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1.343678161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8216725"/>
                  </a:ext>
                </a:extLst>
              </a:tr>
              <a:tr h="720191">
                <a:tc>
                  <a:txBody>
                    <a:bodyPr/>
                    <a:lstStyle/>
                    <a:p>
                      <a:pPr algn="ctr" fontAlgn="b"/>
                      <a:r>
                        <a:rPr lang="en-US" sz="900" b="0" i="0" u="none" strike="noStrike">
                          <a:solidFill>
                            <a:srgbClr val="000000"/>
                          </a:solidFill>
                          <a:effectLst/>
                          <a:latin typeface="Aptos Narrow" panose="020B0004020202020204" pitchFamily="34" charset="0"/>
                        </a:rPr>
                        <a:t>Kurtosis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-0.567570179</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Kurtosis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-0.073373849</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Kurtosis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-0.503003682</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Kurtosis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0.814861957</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0865098"/>
                  </a:ext>
                </a:extLst>
              </a:tr>
              <a:tr h="496444">
                <a:tc>
                  <a:txBody>
                    <a:bodyPr/>
                    <a:lstStyle/>
                    <a:p>
                      <a:pPr algn="ctr" fontAlgn="b"/>
                      <a:r>
                        <a:rPr lang="en-US" sz="900" b="0" i="0" u="none" strike="noStrike">
                          <a:solidFill>
                            <a:srgbClr val="000000"/>
                          </a:solidFill>
                          <a:effectLst/>
                          <a:latin typeface="Aptos Narrow" panose="020B0004020202020204" pitchFamily="34" charset="0"/>
                        </a:rPr>
                        <a:t>Skewness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0.477223461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Skewness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0.623771664</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Skewness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0.51567956</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Skewness</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1.069843563</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5806792"/>
                  </a:ext>
                </a:extLst>
              </a:tr>
              <a:tr h="272694">
                <a:tc>
                  <a:txBody>
                    <a:bodyPr/>
                    <a:lstStyle/>
                    <a:p>
                      <a:pPr algn="ctr" fontAlgn="b"/>
                      <a:r>
                        <a:rPr lang="en-US" sz="900" b="0" i="0" u="none" strike="noStrike">
                          <a:solidFill>
                            <a:srgbClr val="000000"/>
                          </a:solidFill>
                          <a:effectLst/>
                          <a:latin typeface="Aptos Narrow" panose="020B0004020202020204" pitchFamily="34" charset="0"/>
                        </a:rPr>
                        <a:t>Range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Range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6</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Range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Range</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4</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6799458"/>
                  </a:ext>
                </a:extLst>
              </a:tr>
              <a:tr h="272694">
                <a:tc>
                  <a:txBody>
                    <a:bodyPr/>
                    <a:lstStyle/>
                    <a:p>
                      <a:pPr algn="ctr" fontAlgn="b"/>
                      <a:r>
                        <a:rPr lang="en-US" sz="900" b="0" i="0" u="none" strike="noStrike">
                          <a:solidFill>
                            <a:srgbClr val="000000"/>
                          </a:solidFill>
                          <a:effectLst/>
                          <a:latin typeface="Aptos Narrow" panose="020B0004020202020204" pitchFamily="34" charset="0"/>
                        </a:rPr>
                        <a:t>Minimum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Minimum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6</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Minimum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Minimum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8904492"/>
                  </a:ext>
                </a:extLst>
              </a:tr>
              <a:tr h="272694">
                <a:tc>
                  <a:txBody>
                    <a:bodyPr/>
                    <a:lstStyle/>
                    <a:p>
                      <a:pPr algn="ctr" fontAlgn="b"/>
                      <a:r>
                        <a:rPr lang="en-US" sz="900" b="0" i="0" u="none" strike="noStrike">
                          <a:solidFill>
                            <a:srgbClr val="000000"/>
                          </a:solidFill>
                          <a:effectLst/>
                          <a:latin typeface="Aptos Narrow" panose="020B0004020202020204" pitchFamily="34" charset="0"/>
                        </a:rPr>
                        <a:t>Maximum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48</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Maximum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12</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Maximum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26</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Maximum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5</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1754157"/>
                  </a:ext>
                </a:extLst>
              </a:tr>
              <a:tr h="272694">
                <a:tc>
                  <a:txBody>
                    <a:bodyPr/>
                    <a:lstStyle/>
                    <a:p>
                      <a:pPr algn="ctr" fontAlgn="b"/>
                      <a:r>
                        <a:rPr lang="en-US" sz="900" b="0" i="0" u="none" strike="noStrike">
                          <a:solidFill>
                            <a:srgbClr val="000000"/>
                          </a:solidFill>
                          <a:effectLst/>
                          <a:latin typeface="Aptos Narrow" panose="020B0004020202020204" pitchFamily="34" charset="0"/>
                        </a:rPr>
                        <a:t>Sum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960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250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450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Sum</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61</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311101"/>
                  </a:ext>
                </a:extLst>
              </a:tr>
              <a:tr h="272694">
                <a:tc>
                  <a:txBody>
                    <a:bodyPr/>
                    <a:lstStyle/>
                    <a:p>
                      <a:pPr algn="ctr" fontAlgn="b"/>
                      <a:r>
                        <a:rPr lang="en-US" sz="900" b="0" i="0" u="none" strike="noStrike">
                          <a:solidFill>
                            <a:srgbClr val="000000"/>
                          </a:solidFill>
                          <a:effectLst/>
                          <a:latin typeface="Aptos Narrow" panose="020B0004020202020204" pitchFamily="34" charset="0"/>
                        </a:rPr>
                        <a:t>Count</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30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Count</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30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Count</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30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Aptos Narrow" panose="020B0004020202020204" pitchFamily="34" charset="0"/>
                        </a:rPr>
                        <a:t>Count</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dirty="0">
                          <a:solidFill>
                            <a:srgbClr val="000000"/>
                          </a:solidFill>
                          <a:effectLst/>
                          <a:latin typeface="Aptos Narrow" panose="020B0004020202020204" pitchFamily="34" charset="0"/>
                        </a:rPr>
                        <a:t>30</a:t>
                      </a:r>
                    </a:p>
                  </a:txBody>
                  <a:tcPr marL="4457" marR="4457" marT="4457" marB="2674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245299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32356" y="8965172"/>
            <a:ext cx="476333" cy="586256"/>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4" name="TextBox 4"/>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rot="5400000">
            <a:off x="15812273" y="8965172"/>
            <a:ext cx="476333" cy="586256"/>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7" name="TextBox 7"/>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113892" y="624328"/>
            <a:ext cx="16716908" cy="2180084"/>
          </a:xfrm>
          <a:prstGeom prst="rect">
            <a:avLst/>
          </a:prstGeom>
        </p:spPr>
        <p:txBody>
          <a:bodyPr wrap="square" lIns="0" tIns="0" rIns="0" bIns="0" rtlCol="0" anchor="t">
            <a:spAutoFit/>
          </a:bodyPr>
          <a:lstStyle/>
          <a:p>
            <a:pPr>
              <a:lnSpc>
                <a:spcPts val="8469"/>
              </a:lnSpc>
            </a:pPr>
            <a:r>
              <a:rPr lang="en-US" sz="7180" dirty="0">
                <a:solidFill>
                  <a:srgbClr val="F6F6E9"/>
                </a:solidFill>
                <a:latin typeface="Norwester"/>
                <a:ea typeface="Norwester"/>
                <a:cs typeface="Norwester"/>
                <a:sym typeface="Norwester"/>
              </a:rPr>
              <a:t>QUALITATIVE DATA</a:t>
            </a:r>
            <a:endParaRPr lang="en-US" sz="4400" dirty="0">
              <a:solidFill>
                <a:srgbClr val="F6F6E9"/>
              </a:solidFill>
              <a:latin typeface="Norwester"/>
              <a:ea typeface="Norwester"/>
              <a:cs typeface="Norwester"/>
              <a:sym typeface="Norwester"/>
            </a:endParaRPr>
          </a:p>
          <a:p>
            <a:pPr algn="l">
              <a:lnSpc>
                <a:spcPts val="8469"/>
              </a:lnSpc>
            </a:pPr>
            <a:endParaRPr lang="en-US" sz="7177" dirty="0">
              <a:solidFill>
                <a:srgbClr val="F6F6E9"/>
              </a:solidFill>
              <a:latin typeface="Norwester"/>
              <a:ea typeface="Norwester"/>
              <a:cs typeface="Norwester"/>
              <a:sym typeface="Norwester"/>
            </a:endParaRPr>
          </a:p>
        </p:txBody>
      </p:sp>
      <p:pic>
        <p:nvPicPr>
          <p:cNvPr id="13" name="Picture 12" descr="A diagram of a pie chart&#10;&#10;Description automatically generated">
            <a:extLst>
              <a:ext uri="{FF2B5EF4-FFF2-40B4-BE49-F238E27FC236}">
                <a16:creationId xmlns:a16="http://schemas.microsoft.com/office/drawing/2014/main" id="{7DE2A91E-657E-B049-7B8F-CFE02FBDB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1754483"/>
            <a:ext cx="5520877" cy="3240674"/>
          </a:xfrm>
          <a:prstGeom prst="rect">
            <a:avLst/>
          </a:prstGeom>
        </p:spPr>
      </p:pic>
      <p:sp>
        <p:nvSpPr>
          <p:cNvPr id="18" name="TextBox 17">
            <a:extLst>
              <a:ext uri="{FF2B5EF4-FFF2-40B4-BE49-F238E27FC236}">
                <a16:creationId xmlns:a16="http://schemas.microsoft.com/office/drawing/2014/main" id="{BDFCDB88-85F9-5922-3AE5-126D63D7FC31}"/>
              </a:ext>
            </a:extLst>
          </p:cNvPr>
          <p:cNvSpPr txBox="1"/>
          <p:nvPr/>
        </p:nvSpPr>
        <p:spPr>
          <a:xfrm>
            <a:off x="7010400" y="6221986"/>
            <a:ext cx="3429000" cy="1200329"/>
          </a:xfrm>
          <a:prstGeom prst="rect">
            <a:avLst/>
          </a:prstGeom>
          <a:noFill/>
        </p:spPr>
        <p:txBody>
          <a:bodyPr wrap="square" rtlCol="0">
            <a:spAutoFit/>
          </a:bodyPr>
          <a:lstStyle/>
          <a:p>
            <a:r>
              <a:rPr lang="en-US" sz="2400" dirty="0">
                <a:solidFill>
                  <a:schemeClr val="bg1"/>
                </a:solidFill>
              </a:rPr>
              <a:t>More females have participated  in the program than males </a:t>
            </a:r>
          </a:p>
        </p:txBody>
      </p:sp>
      <p:sp>
        <p:nvSpPr>
          <p:cNvPr id="20" name="TextBox 19">
            <a:extLst>
              <a:ext uri="{FF2B5EF4-FFF2-40B4-BE49-F238E27FC236}">
                <a16:creationId xmlns:a16="http://schemas.microsoft.com/office/drawing/2014/main" id="{E1356562-BFE9-E226-9BBA-64F634E757FF}"/>
              </a:ext>
            </a:extLst>
          </p:cNvPr>
          <p:cNvSpPr txBox="1"/>
          <p:nvPr/>
        </p:nvSpPr>
        <p:spPr>
          <a:xfrm>
            <a:off x="914400" y="2324100"/>
            <a:ext cx="4114800" cy="1200329"/>
          </a:xfrm>
          <a:prstGeom prst="rect">
            <a:avLst/>
          </a:prstGeom>
          <a:noFill/>
        </p:spPr>
        <p:txBody>
          <a:bodyPr wrap="square" rtlCol="0">
            <a:spAutoFit/>
          </a:bodyPr>
          <a:lstStyle/>
          <a:p>
            <a:r>
              <a:rPr lang="en-US" sz="2400" dirty="0">
                <a:solidFill>
                  <a:schemeClr val="bg1"/>
                </a:solidFill>
              </a:rPr>
              <a:t>Most people who participated in the program has passed O / levels </a:t>
            </a:r>
          </a:p>
        </p:txBody>
      </p:sp>
      <p:sp>
        <p:nvSpPr>
          <p:cNvPr id="21" name="TextBox 20">
            <a:extLst>
              <a:ext uri="{FF2B5EF4-FFF2-40B4-BE49-F238E27FC236}">
                <a16:creationId xmlns:a16="http://schemas.microsoft.com/office/drawing/2014/main" id="{2896880A-DBC8-1C83-B5A9-7493F4D2C34E}"/>
              </a:ext>
            </a:extLst>
          </p:cNvPr>
          <p:cNvSpPr txBox="1"/>
          <p:nvPr/>
        </p:nvSpPr>
        <p:spPr>
          <a:xfrm>
            <a:off x="12725400" y="2019300"/>
            <a:ext cx="3976865" cy="1569660"/>
          </a:xfrm>
          <a:prstGeom prst="rect">
            <a:avLst/>
          </a:prstGeom>
          <a:noFill/>
        </p:spPr>
        <p:txBody>
          <a:bodyPr wrap="square" rtlCol="0">
            <a:spAutoFit/>
          </a:bodyPr>
          <a:lstStyle/>
          <a:p>
            <a:r>
              <a:rPr lang="en-US" sz="2400" dirty="0">
                <a:solidFill>
                  <a:schemeClr val="bg1"/>
                </a:solidFill>
              </a:rPr>
              <a:t>The amount of married and unmarried individuals who participated in the program are equal </a:t>
            </a:r>
          </a:p>
        </p:txBody>
      </p:sp>
      <p:pic>
        <p:nvPicPr>
          <p:cNvPr id="23" name="Picture 22" descr="A blue and pink pie chart&#10;&#10;Description automatically generated">
            <a:extLst>
              <a:ext uri="{FF2B5EF4-FFF2-40B4-BE49-F238E27FC236}">
                <a16:creationId xmlns:a16="http://schemas.microsoft.com/office/drawing/2014/main" id="{BFD0F887-6932-9B09-0D44-DAB2BC462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228" y="5224202"/>
            <a:ext cx="5326497" cy="3195898"/>
          </a:xfrm>
          <a:prstGeom prst="rect">
            <a:avLst/>
          </a:prstGeom>
        </p:spPr>
      </p:pic>
      <p:pic>
        <p:nvPicPr>
          <p:cNvPr id="25" name="Picture 24" descr="A colorful pie chart with text&#10;&#10;Description automatically generated">
            <a:extLst>
              <a:ext uri="{FF2B5EF4-FFF2-40B4-BE49-F238E27FC236}">
                <a16:creationId xmlns:a16="http://schemas.microsoft.com/office/drawing/2014/main" id="{0D288253-C1EF-0FBA-C1F2-699A6669B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5296" y="5224202"/>
            <a:ext cx="5108355" cy="3069261"/>
          </a:xfrm>
          <a:prstGeom prst="rect">
            <a:avLst/>
          </a:prstGeom>
        </p:spPr>
      </p:pic>
    </p:spTree>
    <p:extLst>
      <p:ext uri="{BB962C8B-B14F-4D97-AF65-F5344CB8AC3E}">
        <p14:creationId xmlns:p14="http://schemas.microsoft.com/office/powerpoint/2010/main" val="2107792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0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32356" y="8965172"/>
            <a:ext cx="476333" cy="586256"/>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4" name="TextBox 4"/>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rot="5400000">
            <a:off x="15812273" y="8965172"/>
            <a:ext cx="476333" cy="586256"/>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7" name="TextBox 7"/>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113893" y="624328"/>
            <a:ext cx="15958155" cy="1090042"/>
          </a:xfrm>
          <a:prstGeom prst="rect">
            <a:avLst/>
          </a:prstGeom>
        </p:spPr>
        <p:txBody>
          <a:bodyPr wrap="square"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CORELATION REPRESNTATION</a:t>
            </a:r>
            <a:endParaRPr lang="en-US" sz="4400" dirty="0">
              <a:solidFill>
                <a:srgbClr val="F6F6E9"/>
              </a:solidFill>
              <a:latin typeface="Norwester"/>
              <a:ea typeface="Norwester"/>
              <a:cs typeface="Norwester"/>
              <a:sym typeface="Norwester"/>
            </a:endParaRPr>
          </a:p>
        </p:txBody>
      </p:sp>
      <p:pic>
        <p:nvPicPr>
          <p:cNvPr id="12" name="Picture 11">
            <a:extLst>
              <a:ext uri="{FF2B5EF4-FFF2-40B4-BE49-F238E27FC236}">
                <a16:creationId xmlns:a16="http://schemas.microsoft.com/office/drawing/2014/main" id="{178B31F7-5207-E6E7-1871-08D174C3D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2396195"/>
            <a:ext cx="6994841" cy="1976524"/>
          </a:xfrm>
          <a:prstGeom prst="rect">
            <a:avLst/>
          </a:prstGeom>
        </p:spPr>
      </p:pic>
      <p:sp>
        <p:nvSpPr>
          <p:cNvPr id="14" name="TextBox 13">
            <a:extLst>
              <a:ext uri="{FF2B5EF4-FFF2-40B4-BE49-F238E27FC236}">
                <a16:creationId xmlns:a16="http://schemas.microsoft.com/office/drawing/2014/main" id="{54689747-97DA-8ECA-615A-56FBED4A8E4C}"/>
              </a:ext>
            </a:extLst>
          </p:cNvPr>
          <p:cNvSpPr txBox="1"/>
          <p:nvPr/>
        </p:nvSpPr>
        <p:spPr>
          <a:xfrm>
            <a:off x="4520970" y="5295900"/>
            <a:ext cx="9144000" cy="2308324"/>
          </a:xfrm>
          <a:prstGeom prst="rect">
            <a:avLst/>
          </a:prstGeom>
          <a:noFill/>
        </p:spPr>
        <p:txBody>
          <a:bodyPr wrap="square" rtlCol="0">
            <a:spAutoFit/>
          </a:bodyPr>
          <a:lstStyle/>
          <a:p>
            <a:r>
              <a:rPr lang="en-US" sz="2400" dirty="0">
                <a:solidFill>
                  <a:schemeClr val="bg1"/>
                </a:solidFill>
              </a:rPr>
              <a:t>The weak negative correlation between age and income after the program in comparison to before to program shows that age has a less of an impact ion income after the program. </a:t>
            </a:r>
          </a:p>
          <a:p>
            <a:r>
              <a:rPr lang="en-US" sz="2400" dirty="0">
                <a:solidFill>
                  <a:schemeClr val="bg1"/>
                </a:solidFill>
              </a:rPr>
              <a:t>Strong positive correlation between income before and after the program  highlights the effectiveness of  the program on high income individuals .</a:t>
            </a:r>
          </a:p>
        </p:txBody>
      </p:sp>
    </p:spTree>
    <p:extLst>
      <p:ext uri="{BB962C8B-B14F-4D97-AF65-F5344CB8AC3E}">
        <p14:creationId xmlns:p14="http://schemas.microsoft.com/office/powerpoint/2010/main" val="3398624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632356" y="8965172"/>
            <a:ext cx="476333" cy="586256"/>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4" name="TextBox 4"/>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rot="5400000">
            <a:off x="15812273" y="8965172"/>
            <a:ext cx="476333" cy="586256"/>
            <a:chOff x="0" y="0"/>
            <a:chExt cx="660400" cy="812800"/>
          </a:xfrm>
        </p:grpSpPr>
        <p:sp>
          <p:nvSpPr>
            <p:cNvPr id="6" name="Freeform 6"/>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7" name="TextBox 7"/>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8" name="Freeform 8"/>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113892" y="624328"/>
            <a:ext cx="16716908" cy="2180084"/>
          </a:xfrm>
          <a:prstGeom prst="rect">
            <a:avLst/>
          </a:prstGeom>
        </p:spPr>
        <p:txBody>
          <a:bodyPr wrap="square" lIns="0" tIns="0" rIns="0" bIns="0" rtlCol="0" anchor="t">
            <a:spAutoFit/>
          </a:bodyPr>
          <a:lstStyle/>
          <a:p>
            <a:pPr>
              <a:lnSpc>
                <a:spcPts val="8469"/>
              </a:lnSpc>
            </a:pPr>
            <a:r>
              <a:rPr lang="en-US" sz="7180" dirty="0">
                <a:solidFill>
                  <a:srgbClr val="F6F6E9"/>
                </a:solidFill>
                <a:latin typeface="Norwester"/>
                <a:ea typeface="Norwester"/>
                <a:cs typeface="Norwester"/>
                <a:sym typeface="Norwester"/>
              </a:rPr>
              <a:t>LINERA REGRESSION </a:t>
            </a:r>
            <a:r>
              <a:rPr lang="en-US" sz="4400" dirty="0">
                <a:solidFill>
                  <a:srgbClr val="F6F6E9"/>
                </a:solidFill>
                <a:latin typeface="Norwester"/>
                <a:ea typeface="Norwester"/>
                <a:cs typeface="Norwester"/>
                <a:sym typeface="Norwester"/>
              </a:rPr>
              <a:t>  </a:t>
            </a:r>
          </a:p>
          <a:p>
            <a:pPr algn="l">
              <a:lnSpc>
                <a:spcPts val="8469"/>
              </a:lnSpc>
            </a:pPr>
            <a:endParaRPr lang="en-US" sz="7177" dirty="0">
              <a:solidFill>
                <a:srgbClr val="F6F6E9"/>
              </a:solidFill>
              <a:latin typeface="Norwester"/>
              <a:ea typeface="Norwester"/>
              <a:cs typeface="Norwester"/>
              <a:sym typeface="Norwester"/>
            </a:endParaRPr>
          </a:p>
        </p:txBody>
      </p:sp>
      <p:pic>
        <p:nvPicPr>
          <p:cNvPr id="12" name="Picture 11">
            <a:extLst>
              <a:ext uri="{FF2B5EF4-FFF2-40B4-BE49-F238E27FC236}">
                <a16:creationId xmlns:a16="http://schemas.microsoft.com/office/drawing/2014/main" id="{BDFDEC98-DECC-DFFF-ACAA-5CD9AA90D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247900"/>
            <a:ext cx="7172325" cy="4400550"/>
          </a:xfrm>
          <a:prstGeom prst="rect">
            <a:avLst/>
          </a:prstGeom>
        </p:spPr>
      </p:pic>
      <p:sp>
        <p:nvSpPr>
          <p:cNvPr id="17" name="TextBox 16">
            <a:extLst>
              <a:ext uri="{FF2B5EF4-FFF2-40B4-BE49-F238E27FC236}">
                <a16:creationId xmlns:a16="http://schemas.microsoft.com/office/drawing/2014/main" id="{B591D3F4-58C9-AF29-3731-875C9F793C66}"/>
              </a:ext>
            </a:extLst>
          </p:cNvPr>
          <p:cNvSpPr txBox="1"/>
          <p:nvPr/>
        </p:nvSpPr>
        <p:spPr>
          <a:xfrm>
            <a:off x="9894099" y="3238500"/>
            <a:ext cx="6324600" cy="1938992"/>
          </a:xfrm>
          <a:prstGeom prst="rect">
            <a:avLst/>
          </a:prstGeom>
          <a:noFill/>
        </p:spPr>
        <p:txBody>
          <a:bodyPr wrap="square" rtlCol="0">
            <a:spAutoFit/>
          </a:bodyPr>
          <a:lstStyle/>
          <a:p>
            <a:r>
              <a:rPr lang="en-US" sz="2400" dirty="0">
                <a:solidFill>
                  <a:schemeClr val="bg1"/>
                </a:solidFill>
              </a:rPr>
              <a:t>The upper slop of the linear regression line indicates that there is positive linear relationship before and after the program. </a:t>
            </a:r>
          </a:p>
          <a:p>
            <a:r>
              <a:rPr lang="en-US" sz="2400" dirty="0">
                <a:solidFill>
                  <a:schemeClr val="bg1"/>
                </a:solidFill>
              </a:rPr>
              <a:t>The program seems to benefits the participants specially those with higher starting incomes.</a:t>
            </a:r>
          </a:p>
        </p:txBody>
      </p:sp>
    </p:spTree>
    <p:extLst>
      <p:ext uri="{BB962C8B-B14F-4D97-AF65-F5344CB8AC3E}">
        <p14:creationId xmlns:p14="http://schemas.microsoft.com/office/powerpoint/2010/main" val="3649717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661F"/>
        </a:solidFill>
        <a:effectLst/>
      </p:bgPr>
    </p:bg>
    <p:spTree>
      <p:nvGrpSpPr>
        <p:cNvPr id="1" name=""/>
        <p:cNvGrpSpPr/>
        <p:nvPr/>
      </p:nvGrpSpPr>
      <p:grpSpPr>
        <a:xfrm>
          <a:off x="0" y="0"/>
          <a:ext cx="0" cy="0"/>
          <a:chOff x="0" y="0"/>
          <a:chExt cx="0" cy="0"/>
        </a:xfrm>
      </p:grpSpPr>
      <p:grpSp>
        <p:nvGrpSpPr>
          <p:cNvPr id="2" name="Group 2"/>
          <p:cNvGrpSpPr/>
          <p:nvPr/>
        </p:nvGrpSpPr>
        <p:grpSpPr>
          <a:xfrm>
            <a:off x="-3642275" y="7589985"/>
            <a:ext cx="15884798" cy="2821826"/>
            <a:chOff x="0" y="0"/>
            <a:chExt cx="1335223" cy="237193"/>
          </a:xfrm>
        </p:grpSpPr>
        <p:sp>
          <p:nvSpPr>
            <p:cNvPr id="3" name="Freeform 3"/>
            <p:cNvSpPr/>
            <p:nvPr/>
          </p:nvSpPr>
          <p:spPr>
            <a:xfrm>
              <a:off x="0" y="0"/>
              <a:ext cx="1335223" cy="237193"/>
            </a:xfrm>
            <a:custGeom>
              <a:avLst/>
              <a:gdLst/>
              <a:ahLst/>
              <a:cxnLst/>
              <a:rect l="l" t="t" r="r" b="b"/>
              <a:pathLst>
                <a:path w="1335223" h="237193">
                  <a:moveTo>
                    <a:pt x="1132023" y="0"/>
                  </a:moveTo>
                  <a:lnTo>
                    <a:pt x="0" y="0"/>
                  </a:lnTo>
                  <a:lnTo>
                    <a:pt x="203200" y="237193"/>
                  </a:lnTo>
                  <a:lnTo>
                    <a:pt x="1335223" y="237193"/>
                  </a:lnTo>
                  <a:lnTo>
                    <a:pt x="1132023" y="0"/>
                  </a:lnTo>
                  <a:close/>
                </a:path>
              </a:pathLst>
            </a:custGeom>
            <a:solidFill>
              <a:srgbClr val="FFB905"/>
            </a:solidFill>
          </p:spPr>
          <p:txBody>
            <a:bodyPr/>
            <a:lstStyle/>
            <a:p>
              <a:endParaRPr lang="en-US"/>
            </a:p>
          </p:txBody>
        </p:sp>
        <p:sp>
          <p:nvSpPr>
            <p:cNvPr id="4" name="TextBox 4"/>
            <p:cNvSpPr txBox="1"/>
            <p:nvPr/>
          </p:nvSpPr>
          <p:spPr>
            <a:xfrm>
              <a:off x="101600" y="-66675"/>
              <a:ext cx="1132023" cy="303868"/>
            </a:xfrm>
            <a:prstGeom prst="rect">
              <a:avLst/>
            </a:prstGeom>
          </p:spPr>
          <p:txBody>
            <a:bodyPr lIns="50800" tIns="50800" rIns="50800" bIns="50800" rtlCol="0" anchor="ctr"/>
            <a:lstStyle/>
            <a:p>
              <a:pPr algn="ctr">
                <a:lnSpc>
                  <a:spcPts val="3079"/>
                </a:lnSpc>
              </a:pPr>
              <a:endParaRPr/>
            </a:p>
          </p:txBody>
        </p:sp>
      </p:grpSp>
      <p:sp>
        <p:nvSpPr>
          <p:cNvPr id="5" name="Freeform 5"/>
          <p:cNvSpPr/>
          <p:nvPr/>
        </p:nvSpPr>
        <p:spPr>
          <a:xfrm>
            <a:off x="1820294" y="2571907"/>
            <a:ext cx="7481517" cy="5685953"/>
          </a:xfrm>
          <a:custGeom>
            <a:avLst/>
            <a:gdLst/>
            <a:ahLst/>
            <a:cxnLst/>
            <a:rect l="l" t="t" r="r" b="b"/>
            <a:pathLst>
              <a:path w="7481517" h="5685953">
                <a:moveTo>
                  <a:pt x="0" y="0"/>
                </a:moveTo>
                <a:lnTo>
                  <a:pt x="7481517" y="0"/>
                </a:lnTo>
                <a:lnTo>
                  <a:pt x="7481517" y="5685953"/>
                </a:lnTo>
                <a:lnTo>
                  <a:pt x="0" y="56859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5400000">
            <a:off x="16632356" y="8965172"/>
            <a:ext cx="476333" cy="586256"/>
            <a:chOff x="0" y="0"/>
            <a:chExt cx="660400" cy="812800"/>
          </a:xfrm>
        </p:grpSpPr>
        <p:sp>
          <p:nvSpPr>
            <p:cNvPr id="7" name="Freeform 7"/>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8" name="TextBox 8"/>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rot="5400000">
            <a:off x="15812273" y="8965172"/>
            <a:ext cx="476333" cy="586256"/>
            <a:chOff x="0" y="0"/>
            <a:chExt cx="660400" cy="812800"/>
          </a:xfrm>
        </p:grpSpPr>
        <p:sp>
          <p:nvSpPr>
            <p:cNvPr id="10" name="Freeform 10"/>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7B3911"/>
            </a:solidFill>
          </p:spPr>
          <p:txBody>
            <a:bodyPr/>
            <a:lstStyle/>
            <a:p>
              <a:endParaRPr lang="en-US"/>
            </a:p>
          </p:txBody>
        </p:sp>
        <p:sp>
          <p:nvSpPr>
            <p:cNvPr id="11" name="TextBox 11"/>
            <p:cNvSpPr txBox="1"/>
            <p:nvPr/>
          </p:nvSpPr>
          <p:spPr>
            <a:xfrm>
              <a:off x="0" y="-66675"/>
              <a:ext cx="660400" cy="752475"/>
            </a:xfrm>
            <a:prstGeom prst="rect">
              <a:avLst/>
            </a:prstGeom>
          </p:spPr>
          <p:txBody>
            <a:bodyPr lIns="50800" tIns="50800" rIns="50800" bIns="50800" rtlCol="0" anchor="ctr"/>
            <a:lstStyle/>
            <a:p>
              <a:pPr algn="ctr">
                <a:lnSpc>
                  <a:spcPts val="3079"/>
                </a:lnSpc>
              </a:pPr>
              <a:endParaRPr/>
            </a:p>
          </p:txBody>
        </p:sp>
      </p:grpSp>
      <p:sp>
        <p:nvSpPr>
          <p:cNvPr id="12" name="Freeform 12"/>
          <p:cNvSpPr/>
          <p:nvPr/>
        </p:nvSpPr>
        <p:spPr>
          <a:xfrm rot="2700000">
            <a:off x="16743596" y="9159391"/>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8100000">
            <a:off x="15977806" y="9157648"/>
            <a:ext cx="199562" cy="199562"/>
          </a:xfrm>
          <a:custGeom>
            <a:avLst/>
            <a:gdLst/>
            <a:ahLst/>
            <a:cxnLst/>
            <a:rect l="l" t="t" r="r" b="b"/>
            <a:pathLst>
              <a:path w="199562" h="199562">
                <a:moveTo>
                  <a:pt x="0" y="0"/>
                </a:moveTo>
                <a:lnTo>
                  <a:pt x="199561" y="0"/>
                </a:lnTo>
                <a:lnTo>
                  <a:pt x="199561" y="199561"/>
                </a:lnTo>
                <a:lnTo>
                  <a:pt x="0" y="199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0696361" y="2567357"/>
            <a:ext cx="4929086" cy="1084335"/>
          </a:xfrm>
          <a:prstGeom prst="rect">
            <a:avLst/>
          </a:prstGeom>
        </p:spPr>
        <p:txBody>
          <a:bodyPr lIns="0" tIns="0" rIns="0" bIns="0" rtlCol="0" anchor="t">
            <a:spAutoFit/>
          </a:bodyPr>
          <a:lstStyle/>
          <a:p>
            <a:pPr algn="l">
              <a:lnSpc>
                <a:spcPts val="8469"/>
              </a:lnSpc>
            </a:pPr>
            <a:r>
              <a:rPr lang="en-US" sz="7177" dirty="0">
                <a:solidFill>
                  <a:srgbClr val="F6F6E9"/>
                </a:solidFill>
                <a:latin typeface="Norwester"/>
                <a:ea typeface="Norwester"/>
                <a:cs typeface="Norwester"/>
                <a:sym typeface="Norwester"/>
              </a:rPr>
              <a:t>CONCLUSION</a:t>
            </a:r>
          </a:p>
        </p:txBody>
      </p:sp>
      <p:grpSp>
        <p:nvGrpSpPr>
          <p:cNvPr id="15" name="Group 15"/>
          <p:cNvGrpSpPr/>
          <p:nvPr/>
        </p:nvGrpSpPr>
        <p:grpSpPr>
          <a:xfrm>
            <a:off x="15837665" y="919105"/>
            <a:ext cx="1479460" cy="14794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905"/>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079"/>
                </a:lnSpc>
              </a:pPr>
              <a:endParaRPr/>
            </a:p>
          </p:txBody>
        </p:sp>
      </p:grpSp>
      <p:sp>
        <p:nvSpPr>
          <p:cNvPr id="19" name="TextBox 18">
            <a:extLst>
              <a:ext uri="{FF2B5EF4-FFF2-40B4-BE49-F238E27FC236}">
                <a16:creationId xmlns:a16="http://schemas.microsoft.com/office/drawing/2014/main" id="{B71B75EA-BE39-C167-786E-925F82B7FE8C}"/>
              </a:ext>
            </a:extLst>
          </p:cNvPr>
          <p:cNvSpPr txBox="1"/>
          <p:nvPr/>
        </p:nvSpPr>
        <p:spPr>
          <a:xfrm>
            <a:off x="9593271" y="3794566"/>
            <a:ext cx="7924800" cy="1641731"/>
          </a:xfrm>
          <a:prstGeom prst="rect">
            <a:avLst/>
          </a:prstGeom>
          <a:noFill/>
        </p:spPr>
        <p:txBody>
          <a:bodyPr wrap="square">
            <a:spAutoFit/>
          </a:bodyPr>
          <a:lstStyle/>
          <a:p>
            <a:pPr algn="l">
              <a:lnSpc>
                <a:spcPts val="3079"/>
              </a:lnSpc>
            </a:pPr>
            <a:r>
              <a:rPr lang="en-US" sz="1800" dirty="0">
                <a:solidFill>
                  <a:schemeClr val="bg1"/>
                </a:solidFill>
                <a:latin typeface="Grotesque" panose="020B0504020202020204" pitchFamily="34" charset="0"/>
              </a:rPr>
              <a:t>In conclusion the welfare program seems to have been effective on the test group of individuals because the income of the individuals after the program seems to have increased considerably in comparison to the income before the program was conducted.</a:t>
            </a:r>
            <a:endParaRPr lang="en-US" sz="1800" dirty="0">
              <a:solidFill>
                <a:schemeClr val="bg1"/>
              </a:solidFill>
              <a:latin typeface="Grotesque" panose="020B0504020202020204" pitchFamily="34" charset="0"/>
              <a:ea typeface="Telegraf"/>
              <a:cs typeface="Telegraf"/>
              <a:sym typeface="Telegraf"/>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523</Words>
  <Application>Microsoft Office PowerPoint</Application>
  <PresentationFormat>Custom</PresentationFormat>
  <Paragraphs>147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Grotesque</vt:lpstr>
      <vt:lpstr>Aptos Narrow</vt:lpstr>
      <vt:lpstr>Norwester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Statics for computing</dc:title>
  <dc:creator>dinansa soysa</dc:creator>
  <cp:lastModifiedBy>dinansa soysa</cp:lastModifiedBy>
  <cp:revision>6</cp:revision>
  <dcterms:created xsi:type="dcterms:W3CDTF">2006-08-16T00:00:00Z</dcterms:created>
  <dcterms:modified xsi:type="dcterms:W3CDTF">2024-08-09T06:28:55Z</dcterms:modified>
  <dc:identifier>DAGNKK8ec18</dc:identifier>
</cp:coreProperties>
</file>